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6" r:id="rId3"/>
    <p:sldId id="260" r:id="rId4"/>
    <p:sldId id="265" r:id="rId5"/>
    <p:sldId id="263" r:id="rId6"/>
    <p:sldId id="261" r:id="rId7"/>
    <p:sldId id="271" r:id="rId8"/>
    <p:sldId id="259" r:id="rId9"/>
    <p:sldId id="272" r:id="rId10"/>
    <p:sldId id="269" r:id="rId11"/>
    <p:sldId id="267" r:id="rId12"/>
    <p:sldId id="268" r:id="rId13"/>
    <p:sldId id="27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93D80-C69D-4105-A2CF-00992BDBF859}" type="datetimeFigureOut">
              <a:rPr lang="fr-CA" smtClean="0"/>
              <a:t>2022-05-30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091FC-4FD4-4978-8577-B289037410D6}" type="slidenum">
              <a:rPr lang="fr-CA" smtClean="0"/>
              <a:t>‹N°›</a:t>
            </a:fld>
            <a:endParaRPr lang="fr-CA"/>
          </a:p>
        </p:txBody>
      </p:sp>
    </p:spTree>
    <p:extLst>
      <p:ext uri="{BB962C8B-B14F-4D97-AF65-F5344CB8AC3E}">
        <p14:creationId xmlns:p14="http://schemas.microsoft.com/office/powerpoint/2010/main" val="309028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Échelle d’</a:t>
            </a:r>
            <a:r>
              <a:rPr lang="fr-CA" dirty="0" err="1" smtClean="0"/>
              <a:t>Arnstein</a:t>
            </a:r>
            <a:r>
              <a:rPr lang="fr-CA" dirty="0" smtClean="0"/>
              <a:t> publié en 1969 est encore d’actualité,</a:t>
            </a:r>
            <a:r>
              <a:rPr lang="fr-CA" baseline="0" dirty="0" smtClean="0"/>
              <a:t> 50 ans plus tard. Certaines formes de «participation» sont de la non-participation, alors que d’autres sont de la participation «symbolique». La véritable participation donne du pouvoir aux citoyens.</a:t>
            </a:r>
            <a:endParaRPr lang="fr-CA" dirty="0" smtClean="0"/>
          </a:p>
          <a:p>
            <a:endParaRPr lang="fr-CA" dirty="0" smtClean="0"/>
          </a:p>
          <a:p>
            <a:r>
              <a:rPr lang="fr-CA" dirty="0" smtClean="0"/>
              <a:t>Manipulation: tamponnage de projets déjà déterminés</a:t>
            </a:r>
            <a:r>
              <a:rPr lang="fr-CA" baseline="0" dirty="0" smtClean="0"/>
              <a:t> d’avance et pour lesquels la population n’a pas toutes les informations nécessaires à une prise de décision éclairée.</a:t>
            </a:r>
          </a:p>
          <a:p>
            <a:endParaRPr lang="fr-CA" baseline="0" dirty="0" smtClean="0"/>
          </a:p>
          <a:p>
            <a:r>
              <a:rPr lang="fr-CA" baseline="0" dirty="0" smtClean="0"/>
              <a:t>Thérapie: Faire participer des groupes pour les guérir ou les amener à adapter leurs comportements à la norme (ex. corvées de nettoyage)</a:t>
            </a:r>
          </a:p>
          <a:p>
            <a:endParaRPr lang="fr-CA" baseline="0" dirty="0" smtClean="0"/>
          </a:p>
          <a:p>
            <a:r>
              <a:rPr lang="fr-CA" baseline="0" dirty="0" smtClean="0"/>
              <a:t>Information: Ne donner que des informations, mais ne pas permettre aux gens d’y réagir et d’influencer les décisions.</a:t>
            </a:r>
          </a:p>
          <a:p>
            <a:endParaRPr lang="fr-CA" baseline="0" dirty="0" smtClean="0"/>
          </a:p>
          <a:p>
            <a:r>
              <a:rPr lang="fr-CA" baseline="0" dirty="0" smtClean="0"/>
              <a:t>Consultation: Demander aux citoyens leur opinion, sans être obligé d’en tenir compte.</a:t>
            </a:r>
          </a:p>
          <a:p>
            <a:endParaRPr lang="fr-CA" baseline="0" dirty="0" smtClean="0"/>
          </a:p>
          <a:p>
            <a:r>
              <a:rPr lang="fr-CA" baseline="0" dirty="0" smtClean="0"/>
              <a:t>Apaisement (</a:t>
            </a:r>
            <a:r>
              <a:rPr lang="fr-CA" baseline="0" dirty="0" err="1" smtClean="0"/>
              <a:t>tokenism</a:t>
            </a:r>
            <a:r>
              <a:rPr lang="fr-CA" baseline="0" dirty="0" smtClean="0"/>
              <a:t>) : On mets quelques représentants du public sur des comités, mais ils sont utilisés symboliquement. Ils n’ont pas de réels pouvoirs parce qu’ils sont trop peu nombreux et pas suffisamment informés. On choisi aussi souvent les individus les moins critiques, les plus doux. Ex: Deux locataires sur le conseil d’administration de l’Office municipal d’habitation.</a:t>
            </a:r>
          </a:p>
          <a:p>
            <a:endParaRPr lang="fr-CA" baseline="0" dirty="0" smtClean="0"/>
          </a:p>
          <a:p>
            <a:r>
              <a:rPr lang="fr-CA" baseline="0" dirty="0" smtClean="0"/>
              <a:t>Partenariat: Les décisions sont prises ensemble, d’une manière collégiale. </a:t>
            </a:r>
          </a:p>
          <a:p>
            <a:endParaRPr lang="fr-CA" baseline="0" dirty="0" smtClean="0"/>
          </a:p>
          <a:p>
            <a:r>
              <a:rPr lang="fr-CA" baseline="0" dirty="0" smtClean="0"/>
              <a:t>Délégation du pouvoir: On vous donne un montant (ou des ressources) à administrer comme bon vous semble (ex. associations de locataires qui reçoivent 17$/logement/année)</a:t>
            </a:r>
          </a:p>
          <a:p>
            <a:endParaRPr lang="fr-CA" baseline="0" dirty="0" smtClean="0"/>
          </a:p>
          <a:p>
            <a:r>
              <a:rPr lang="fr-CA" baseline="0" dirty="0" smtClean="0"/>
              <a:t>Contrôle citoyen: Vous avez accès à la source de financement de manière indépendante (Ex. la Maisonnette </a:t>
            </a:r>
            <a:r>
              <a:rPr lang="fr-CA" baseline="0" dirty="0" err="1" smtClean="0"/>
              <a:t>Berthelet</a:t>
            </a:r>
            <a:r>
              <a:rPr lang="fr-CA" baseline="0" dirty="0" smtClean="0"/>
              <a:t> qui a réussi à obtenir un véritable statut d’organisme communautaire autonome et qui reçoit un financement direct)</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D752F0AE-994C-4A83-A013-9BD456A929E8}" type="slidenum">
              <a:rPr lang="fr-CA" smtClean="0"/>
              <a:t>11</a:t>
            </a:fld>
            <a:endParaRPr lang="fr-CA"/>
          </a:p>
        </p:txBody>
      </p:sp>
    </p:spTree>
    <p:extLst>
      <p:ext uri="{BB962C8B-B14F-4D97-AF65-F5344CB8AC3E}">
        <p14:creationId xmlns:p14="http://schemas.microsoft.com/office/powerpoint/2010/main" val="28053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Janie</a:t>
            </a:r>
            <a:endParaRPr lang="fr-CA" dirty="0"/>
          </a:p>
        </p:txBody>
      </p:sp>
      <p:sp>
        <p:nvSpPr>
          <p:cNvPr id="4" name="Espace réservé du numéro de diapositive 3"/>
          <p:cNvSpPr>
            <a:spLocks noGrp="1"/>
          </p:cNvSpPr>
          <p:nvPr>
            <p:ph type="sldNum" sz="quarter" idx="10"/>
          </p:nvPr>
        </p:nvSpPr>
        <p:spPr/>
        <p:txBody>
          <a:bodyPr/>
          <a:lstStyle/>
          <a:p>
            <a:fld id="{99F370E4-67B8-4F20-BE36-1BB736955693}" type="slidenum">
              <a:rPr lang="fr-CA" smtClean="0"/>
              <a:pPr/>
              <a:t>12</a:t>
            </a:fld>
            <a:endParaRPr lang="fr-CA"/>
          </a:p>
        </p:txBody>
      </p:sp>
    </p:spTree>
    <p:extLst>
      <p:ext uri="{BB962C8B-B14F-4D97-AF65-F5344CB8AC3E}">
        <p14:creationId xmlns:p14="http://schemas.microsoft.com/office/powerpoint/2010/main" val="195931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99426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45021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55938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60495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41694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7C48FC1-C5DA-408F-86B4-64E264731F96}" type="datetimeFigureOut">
              <a:rPr lang="fr-CA" smtClean="0"/>
              <a:t>2022-05-30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04768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7C48FC1-C5DA-408F-86B4-64E264731F96}" type="datetimeFigureOut">
              <a:rPr lang="fr-CA" smtClean="0"/>
              <a:t>2022-05-30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99589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7C48FC1-C5DA-408F-86B4-64E264731F96}" type="datetimeFigureOut">
              <a:rPr lang="fr-CA" smtClean="0"/>
              <a:t>2022-05-30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79174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C48FC1-C5DA-408F-86B4-64E264731F96}" type="datetimeFigureOut">
              <a:rPr lang="fr-CA" smtClean="0"/>
              <a:t>2022-05-30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3921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7C48FC1-C5DA-408F-86B4-64E264731F96}" type="datetimeFigureOut">
              <a:rPr lang="fr-CA" smtClean="0"/>
              <a:t>2022-05-30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85958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7C48FC1-C5DA-408F-86B4-64E264731F96}" type="datetimeFigureOut">
              <a:rPr lang="fr-CA" smtClean="0"/>
              <a:t>2022-05-30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83245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8FC1-C5DA-408F-86B4-64E264731F96}" type="datetimeFigureOut">
              <a:rPr lang="fr-CA" smtClean="0"/>
              <a:t>2022-05-30</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B4571-7E13-477D-A68B-B7D40F2F25B2}" type="slidenum">
              <a:rPr lang="fr-CA" smtClean="0"/>
              <a:t>‹N°›</a:t>
            </a:fld>
            <a:endParaRPr lang="fr-CA"/>
          </a:p>
        </p:txBody>
      </p:sp>
    </p:spTree>
    <p:extLst>
      <p:ext uri="{BB962C8B-B14F-4D97-AF65-F5344CB8AC3E}">
        <p14:creationId xmlns:p14="http://schemas.microsoft.com/office/powerpoint/2010/main" val="268583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wordsalive.org/blog/2018/11/2/what-is-the-difference-between-equality-amp-equit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presse.qc.ca/actualite/2020/10/14/connaissez-test-trois-passoires-socrat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992" y="2711510"/>
            <a:ext cx="10515600" cy="1325563"/>
          </a:xfrm>
        </p:spPr>
        <p:txBody>
          <a:bodyPr/>
          <a:lstStyle/>
          <a:p>
            <a:pPr algn="ctr"/>
            <a:r>
              <a:rPr lang="fr-CA" b="1" i="1" dirty="0" smtClean="0"/>
              <a:t>Comment </a:t>
            </a:r>
            <a:r>
              <a:rPr lang="fr-CA" b="1" i="1" dirty="0"/>
              <a:t>comprendre et respecter les peurs ou susceptibilités dans les </a:t>
            </a:r>
            <a:r>
              <a:rPr lang="fr-CA" b="1" i="1" dirty="0" smtClean="0"/>
              <a:t>activités?</a:t>
            </a:r>
            <a:endParaRPr lang="fr-CA" b="1" i="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84" y="200833"/>
            <a:ext cx="2143125" cy="2143125"/>
          </a:xfrm>
          <a:prstGeom prst="rect">
            <a:avLst/>
          </a:prstGeom>
        </p:spPr>
      </p:pic>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082" y="4307007"/>
            <a:ext cx="2143125" cy="2143125"/>
          </a:xfrm>
          <a:prstGeom prst="rect">
            <a:avLst/>
          </a:prstGeom>
        </p:spPr>
      </p:pic>
    </p:spTree>
    <p:extLst>
      <p:ext uri="{BB962C8B-B14F-4D97-AF65-F5344CB8AC3E}">
        <p14:creationId xmlns:p14="http://schemas.microsoft.com/office/powerpoint/2010/main" val="364536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992" y="2711510"/>
            <a:ext cx="10515600" cy="1325563"/>
          </a:xfrm>
        </p:spPr>
        <p:txBody>
          <a:bodyPr>
            <a:normAutofit/>
          </a:bodyPr>
          <a:lstStyle/>
          <a:p>
            <a:pPr algn="ctr"/>
            <a:r>
              <a:rPr lang="fr-FR" b="1" i="1" dirty="0"/>
              <a:t>Comment développer un partenariat d’égal à égal avec les </a:t>
            </a:r>
            <a:r>
              <a:rPr lang="fr-FR" b="1" i="1" dirty="0" smtClean="0"/>
              <a:t>gestionnaires</a:t>
            </a:r>
            <a:r>
              <a:rPr lang="fr-CA" b="1" i="1" dirty="0" smtClean="0"/>
              <a:t>?</a:t>
            </a:r>
            <a:endParaRPr lang="fr-CA" b="1" i="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67" y="322232"/>
            <a:ext cx="2493663" cy="2270825"/>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835" y="4270255"/>
            <a:ext cx="2493663" cy="2270825"/>
          </a:xfrm>
          <a:prstGeom prst="rect">
            <a:avLst/>
          </a:prstGeom>
        </p:spPr>
      </p:pic>
    </p:spTree>
    <p:extLst>
      <p:ext uri="{BB962C8B-B14F-4D97-AF65-F5344CB8AC3E}">
        <p14:creationId xmlns:p14="http://schemas.microsoft.com/office/powerpoint/2010/main" val="362068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0943" y="274638"/>
            <a:ext cx="8269857" cy="1143000"/>
          </a:xfrm>
        </p:spPr>
        <p:txBody>
          <a:bodyPr>
            <a:normAutofit/>
          </a:bodyPr>
          <a:lstStyle/>
          <a:p>
            <a:r>
              <a:rPr lang="fr-CA" b="1" dirty="0" smtClean="0"/>
              <a:t>Échelle de participation de </a:t>
            </a:r>
            <a:r>
              <a:rPr lang="fr-CA" b="1" dirty="0" err="1" smtClean="0"/>
              <a:t>Arnstein</a:t>
            </a:r>
            <a:endParaRPr lang="fr-CA" b="1" dirty="0"/>
          </a:p>
        </p:txBody>
      </p:sp>
      <p:graphicFrame>
        <p:nvGraphicFramePr>
          <p:cNvPr id="6" name="Espace réservé du contenu 5"/>
          <p:cNvGraphicFramePr>
            <a:graphicFrameLocks noGrp="1"/>
          </p:cNvGraphicFramePr>
          <p:nvPr>
            <p:ph idx="1"/>
            <p:extLst/>
          </p:nvPr>
        </p:nvGraphicFramePr>
        <p:xfrm>
          <a:off x="5601474" y="2222117"/>
          <a:ext cx="5400600" cy="2966720"/>
        </p:xfrm>
        <a:graphic>
          <a:graphicData uri="http://schemas.openxmlformats.org/drawingml/2006/table">
            <a:tbl>
              <a:tblPr firstRow="1" bandRow="1">
                <a:tableStyleId>{3B4B98B0-60AC-42C2-AFA5-B58CD77FA1E5}</a:tableStyleId>
              </a:tblPr>
              <a:tblGrid>
                <a:gridCol w="266429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70840">
                <a:tc>
                  <a:txBody>
                    <a:bodyPr/>
                    <a:lstStyle/>
                    <a:p>
                      <a:pPr algn="ctr"/>
                      <a:r>
                        <a:rPr lang="fr-CA" b="0" dirty="0" smtClean="0"/>
                        <a:t>Contrôle</a:t>
                      </a:r>
                      <a:r>
                        <a:rPr lang="fr-CA" b="0" baseline="0" dirty="0" smtClean="0"/>
                        <a:t> citoyen</a:t>
                      </a:r>
                      <a:endParaRPr lang="fr-CA" b="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3">
                  <a:txBody>
                    <a:bodyPr/>
                    <a:lstStyle/>
                    <a:p>
                      <a:pPr algn="ctr"/>
                      <a:endParaRPr lang="fr-CA" b="1" dirty="0" smtClean="0"/>
                    </a:p>
                    <a:p>
                      <a:pPr algn="ctr"/>
                      <a:r>
                        <a:rPr lang="fr-CA" b="1" dirty="0" smtClean="0"/>
                        <a:t>Pouvoir citoyen</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CA" dirty="0" smtClean="0"/>
                        <a:t>Délégation du pouvoir</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fr-CA" dirty="0" smtClean="0"/>
                        <a:t>Partenariat</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CA" dirty="0" smtClean="0"/>
                        <a:t>Apaisement</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3">
                  <a:txBody>
                    <a:bodyPr/>
                    <a:lstStyle/>
                    <a:p>
                      <a:pPr algn="ctr"/>
                      <a:endParaRPr lang="fr-CA" b="1" dirty="0" smtClean="0"/>
                    </a:p>
                    <a:p>
                      <a:pPr algn="ctr"/>
                      <a:r>
                        <a:rPr lang="fr-CA" b="1" dirty="0" smtClean="0"/>
                        <a:t>Participation « symbolique »</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fr-CA" dirty="0" smtClean="0"/>
                        <a:t>Consultation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CA" dirty="0" smtClean="0"/>
                        <a:t>Information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CA" dirty="0" smtClean="0"/>
                        <a:t>Thérapie</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2">
                  <a:txBody>
                    <a:bodyPr/>
                    <a:lstStyle/>
                    <a:p>
                      <a:pPr algn="ctr"/>
                      <a:endParaRPr lang="fr-CA" b="1" dirty="0" smtClean="0"/>
                    </a:p>
                    <a:p>
                      <a:pPr algn="ctr"/>
                      <a:r>
                        <a:rPr lang="fr-CA" b="1" dirty="0" smtClean="0"/>
                        <a:t>Non-participation</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fr-CA" dirty="0" smtClean="0"/>
                        <a:t>Manipulation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5" name="ZoneTexte 4"/>
          <p:cNvSpPr txBox="1"/>
          <p:nvPr/>
        </p:nvSpPr>
        <p:spPr>
          <a:xfrm>
            <a:off x="2999656" y="5805265"/>
            <a:ext cx="7272808" cy="307777"/>
          </a:xfrm>
          <a:prstGeom prst="rect">
            <a:avLst/>
          </a:prstGeom>
          <a:noFill/>
        </p:spPr>
        <p:txBody>
          <a:bodyPr wrap="square" rtlCol="0">
            <a:spAutoFit/>
          </a:bodyPr>
          <a:lstStyle/>
          <a:p>
            <a:r>
              <a:rPr lang="en-US" sz="1400" dirty="0" err="1"/>
              <a:t>Arnstein</a:t>
            </a:r>
            <a:r>
              <a:rPr lang="en-US" sz="1400" dirty="0"/>
              <a:t>, Sherry R. "A Ladder of Citizen Participation," JAIP, Vol. 35, No. 4, July 1969, 216-224.</a:t>
            </a:r>
            <a:endParaRPr lang="fr-CA" sz="14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43" y="2143391"/>
            <a:ext cx="3028950" cy="3028950"/>
          </a:xfrm>
          <a:prstGeom prst="rect">
            <a:avLst/>
          </a:prstGeom>
        </p:spPr>
      </p:pic>
    </p:spTree>
    <p:extLst>
      <p:ext uri="{BB962C8B-B14F-4D97-AF65-F5344CB8AC3E}">
        <p14:creationId xmlns:p14="http://schemas.microsoft.com/office/powerpoint/2010/main" val="197743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397" y="2327658"/>
            <a:ext cx="6639852" cy="3419952"/>
          </a:xfrm>
          <a:prstGeom prst="rect">
            <a:avLst/>
          </a:prstGeom>
        </p:spPr>
      </p:pic>
      <p:sp>
        <p:nvSpPr>
          <p:cNvPr id="8" name="ZoneTexte 7"/>
          <p:cNvSpPr txBox="1"/>
          <p:nvPr/>
        </p:nvSpPr>
        <p:spPr>
          <a:xfrm>
            <a:off x="3359696" y="5650075"/>
            <a:ext cx="3168352" cy="646331"/>
          </a:xfrm>
          <a:prstGeom prst="rect">
            <a:avLst/>
          </a:prstGeom>
          <a:noFill/>
        </p:spPr>
        <p:txBody>
          <a:bodyPr wrap="square" rtlCol="0">
            <a:spAutoFit/>
          </a:bodyPr>
          <a:lstStyle/>
          <a:p>
            <a:r>
              <a:rPr lang="fr-CA" sz="3600" b="1" dirty="0"/>
              <a:t>ÉGALITÉ</a:t>
            </a:r>
          </a:p>
        </p:txBody>
      </p:sp>
      <p:sp>
        <p:nvSpPr>
          <p:cNvPr id="9" name="ZoneTexte 8"/>
          <p:cNvSpPr txBox="1"/>
          <p:nvPr/>
        </p:nvSpPr>
        <p:spPr>
          <a:xfrm>
            <a:off x="7104112" y="5650076"/>
            <a:ext cx="3168352" cy="646331"/>
          </a:xfrm>
          <a:prstGeom prst="rect">
            <a:avLst/>
          </a:prstGeom>
          <a:noFill/>
        </p:spPr>
        <p:txBody>
          <a:bodyPr wrap="square" rtlCol="0">
            <a:spAutoFit/>
          </a:bodyPr>
          <a:lstStyle/>
          <a:p>
            <a:r>
              <a:rPr lang="fr-CA" sz="3600" b="1" dirty="0"/>
              <a:t>ÉQUITÉ</a:t>
            </a:r>
          </a:p>
        </p:txBody>
      </p:sp>
      <p:sp>
        <p:nvSpPr>
          <p:cNvPr id="3" name="ZoneTexte 2"/>
          <p:cNvSpPr txBox="1"/>
          <p:nvPr/>
        </p:nvSpPr>
        <p:spPr>
          <a:xfrm>
            <a:off x="580292" y="6296406"/>
            <a:ext cx="11324493" cy="369332"/>
          </a:xfrm>
          <a:prstGeom prst="rect">
            <a:avLst/>
          </a:prstGeom>
          <a:noFill/>
        </p:spPr>
        <p:txBody>
          <a:bodyPr wrap="square" rtlCol="0">
            <a:spAutoFit/>
          </a:bodyPr>
          <a:lstStyle/>
          <a:p>
            <a:r>
              <a:rPr lang="fr-CA" dirty="0" smtClean="0"/>
              <a:t>Image tirée de: </a:t>
            </a:r>
            <a:r>
              <a:rPr lang="fr-CA" dirty="0">
                <a:hlinkClick r:id="rId4"/>
              </a:rPr>
              <a:t>http://www.wordsalive.org/blog/2018/11/2/what-is-the-difference-between-equality-amp-equity</a:t>
            </a:r>
            <a:endParaRPr lang="fr-CA" dirty="0"/>
          </a:p>
        </p:txBody>
      </p:sp>
      <p:sp>
        <p:nvSpPr>
          <p:cNvPr id="6" name="Rectangle 5"/>
          <p:cNvSpPr/>
          <p:nvPr/>
        </p:nvSpPr>
        <p:spPr>
          <a:xfrm>
            <a:off x="944188" y="824755"/>
            <a:ext cx="10596700" cy="954107"/>
          </a:xfrm>
          <a:prstGeom prst="rect">
            <a:avLst/>
          </a:prstGeom>
        </p:spPr>
        <p:txBody>
          <a:bodyPr wrap="square">
            <a:spAutoFit/>
          </a:bodyPr>
          <a:lstStyle/>
          <a:p>
            <a:r>
              <a:rPr lang="fr-CA" sz="2800" dirty="0"/>
              <a:t>«</a:t>
            </a:r>
            <a:r>
              <a:rPr lang="fr-CA" sz="2800" i="1" dirty="0"/>
              <a:t>Ce n’est pas ce qu’une personne a qui est important, c’est ce qu’elle est capable de faire</a:t>
            </a:r>
            <a:r>
              <a:rPr lang="fr-CA" sz="2800" dirty="0"/>
              <a:t>.» </a:t>
            </a:r>
            <a:r>
              <a:rPr lang="fr-CA" dirty="0"/>
              <a:t>(</a:t>
            </a:r>
            <a:r>
              <a:rPr lang="fr-CA" dirty="0" err="1"/>
              <a:t>Amartya</a:t>
            </a:r>
            <a:r>
              <a:rPr lang="fr-CA" dirty="0"/>
              <a:t> Sen, prix Nobel d’économie)</a:t>
            </a:r>
          </a:p>
        </p:txBody>
      </p:sp>
    </p:spTree>
    <p:extLst>
      <p:ext uri="{BB962C8B-B14F-4D97-AF65-F5344CB8AC3E}">
        <p14:creationId xmlns:p14="http://schemas.microsoft.com/office/powerpoint/2010/main" val="37393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Ingrédients clefs pour un partenariat réussi</a:t>
            </a:r>
            <a:endParaRPr lang="fr-CA" dirty="0"/>
          </a:p>
        </p:txBody>
      </p:sp>
      <p:sp>
        <p:nvSpPr>
          <p:cNvPr id="3" name="Espace réservé du contenu 2"/>
          <p:cNvSpPr>
            <a:spLocks noGrp="1"/>
          </p:cNvSpPr>
          <p:nvPr>
            <p:ph idx="1"/>
          </p:nvPr>
        </p:nvSpPr>
        <p:spPr/>
        <p:txBody>
          <a:bodyPr/>
          <a:lstStyle/>
          <a:p>
            <a:pPr marL="514350" indent="-514350">
              <a:buFont typeface="+mj-lt"/>
              <a:buAutoNum type="arabicPeriod"/>
            </a:pPr>
            <a:r>
              <a:rPr lang="fr-CA" dirty="0" smtClean="0"/>
              <a:t>Équité </a:t>
            </a:r>
          </a:p>
          <a:p>
            <a:pPr marL="514350" indent="-514350">
              <a:buFont typeface="+mj-lt"/>
              <a:buAutoNum type="arabicPeriod"/>
            </a:pPr>
            <a:r>
              <a:rPr lang="fr-CA" dirty="0" smtClean="0"/>
              <a:t>Buts communs </a:t>
            </a:r>
          </a:p>
          <a:p>
            <a:pPr marL="514350" indent="-514350">
              <a:buFont typeface="+mj-lt"/>
              <a:buAutoNum type="arabicPeriod"/>
            </a:pPr>
            <a:r>
              <a:rPr lang="fr-CA" dirty="0" smtClean="0"/>
              <a:t>Bénéfices mutuels (gagnant-gagnant)</a:t>
            </a:r>
          </a:p>
          <a:p>
            <a:pPr marL="514350" indent="-514350">
              <a:buFont typeface="+mj-lt"/>
              <a:buAutoNum type="arabicPeriod"/>
            </a:pPr>
            <a:r>
              <a:rPr lang="fr-CA" dirty="0" smtClean="0"/>
              <a:t>Prise de décision partagée</a:t>
            </a:r>
          </a:p>
          <a:p>
            <a:pPr marL="514350" indent="-514350">
              <a:buFont typeface="+mj-lt"/>
              <a:buAutoNum type="arabicPeriod"/>
            </a:pPr>
            <a:r>
              <a:rPr lang="fr-CA" dirty="0" smtClean="0"/>
              <a:t>Transparence et gestion des conflits</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322" y="1730469"/>
            <a:ext cx="2493663" cy="2270825"/>
          </a:xfrm>
          <a:prstGeom prst="rect">
            <a:avLst/>
          </a:prstGeom>
        </p:spPr>
      </p:pic>
    </p:spTree>
    <p:extLst>
      <p:ext uri="{BB962C8B-B14F-4D97-AF65-F5344CB8AC3E}">
        <p14:creationId xmlns:p14="http://schemas.microsoft.com/office/powerpoint/2010/main" val="31899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Pour diminuer le stress (modèle CINÉ)</a:t>
            </a:r>
            <a:endParaRPr lang="fr-CA" b="1" dirty="0"/>
          </a:p>
        </p:txBody>
      </p:sp>
      <p:sp>
        <p:nvSpPr>
          <p:cNvPr id="3" name="Espace réservé du contenu 2"/>
          <p:cNvSpPr>
            <a:spLocks noGrp="1"/>
          </p:cNvSpPr>
          <p:nvPr>
            <p:ph idx="1"/>
          </p:nvPr>
        </p:nvSpPr>
        <p:spPr/>
        <p:txBody>
          <a:bodyPr>
            <a:normAutofit/>
          </a:bodyPr>
          <a:lstStyle/>
          <a:p>
            <a:pPr marL="361950" indent="-361950">
              <a:buFont typeface="+mj-lt"/>
              <a:buAutoNum type="arabicPeriod"/>
            </a:pPr>
            <a:r>
              <a:rPr lang="fr-CA" sz="4400" dirty="0" smtClean="0"/>
              <a:t>C</a:t>
            </a:r>
            <a:r>
              <a:rPr lang="fr-CA" dirty="0" smtClean="0"/>
              <a:t>ONTRÔLE</a:t>
            </a:r>
          </a:p>
          <a:p>
            <a:pPr marL="361950" indent="-361950">
              <a:buFont typeface="+mj-lt"/>
              <a:buAutoNum type="arabicPeriod"/>
            </a:pPr>
            <a:r>
              <a:rPr lang="fr-CA" sz="4300" dirty="0" smtClean="0"/>
              <a:t>I</a:t>
            </a:r>
            <a:r>
              <a:rPr lang="fr-CA" dirty="0" smtClean="0"/>
              <a:t>MPRÉVISIBILITÉ</a:t>
            </a:r>
            <a:endParaRPr lang="fr-CA" dirty="0" smtClean="0"/>
          </a:p>
          <a:p>
            <a:pPr marL="361950" indent="-361950">
              <a:buFont typeface="+mj-lt"/>
              <a:buAutoNum type="arabicPeriod"/>
            </a:pPr>
            <a:r>
              <a:rPr lang="fr-CA" sz="4300" dirty="0" smtClean="0"/>
              <a:t>N</a:t>
            </a:r>
            <a:r>
              <a:rPr lang="fr-CA" dirty="0" smtClean="0"/>
              <a:t>OUVEAUTÉ</a:t>
            </a:r>
            <a:endParaRPr lang="fr-CA" dirty="0" smtClean="0"/>
          </a:p>
          <a:p>
            <a:pPr marL="361950" indent="-361950">
              <a:buFont typeface="+mj-lt"/>
              <a:buAutoNum type="arabicPeriod"/>
            </a:pPr>
            <a:r>
              <a:rPr lang="fr-CA" sz="4300" dirty="0" smtClean="0"/>
              <a:t>É</a:t>
            </a:r>
            <a:r>
              <a:rPr lang="fr-CA" dirty="0" smtClean="0"/>
              <a:t>GO</a:t>
            </a:r>
            <a:endParaRPr lang="fr-CA" dirty="0" smtClean="0"/>
          </a:p>
        </p:txBody>
      </p:sp>
      <p:sp>
        <p:nvSpPr>
          <p:cNvPr id="4" name="ZoneTexte 3"/>
          <p:cNvSpPr txBox="1"/>
          <p:nvPr/>
        </p:nvSpPr>
        <p:spPr>
          <a:xfrm>
            <a:off x="6883879" y="6343770"/>
            <a:ext cx="4959359" cy="307777"/>
          </a:xfrm>
          <a:prstGeom prst="rect">
            <a:avLst/>
          </a:prstGeom>
          <a:noFill/>
        </p:spPr>
        <p:txBody>
          <a:bodyPr wrap="square" rtlCol="0">
            <a:spAutoFit/>
          </a:bodyPr>
          <a:lstStyle/>
          <a:p>
            <a:r>
              <a:rPr lang="fr-CA" sz="1400" dirty="0" smtClean="0"/>
              <a:t>Source: Lupien S. (2010). Par amour du stress. Éditions au Carré.</a:t>
            </a:r>
            <a:endParaRPr lang="fr-CA" sz="1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290" y="163812"/>
            <a:ext cx="2163138" cy="2421866"/>
          </a:xfrm>
          <a:prstGeom prst="rect">
            <a:avLst/>
          </a:prstGeom>
        </p:spPr>
      </p:pic>
    </p:spTree>
    <p:extLst>
      <p:ext uri="{BB962C8B-B14F-4D97-AF65-F5344CB8AC3E}">
        <p14:creationId xmlns:p14="http://schemas.microsoft.com/office/powerpoint/2010/main" val="240213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Pour diminuer le stress (modèle CINÉ)</a:t>
            </a:r>
            <a:endParaRPr lang="fr-CA" b="1" dirty="0"/>
          </a:p>
        </p:txBody>
      </p:sp>
      <p:sp>
        <p:nvSpPr>
          <p:cNvPr id="3" name="Espace réservé du contenu 2"/>
          <p:cNvSpPr>
            <a:spLocks noGrp="1"/>
          </p:cNvSpPr>
          <p:nvPr>
            <p:ph idx="1"/>
          </p:nvPr>
        </p:nvSpPr>
        <p:spPr/>
        <p:txBody>
          <a:bodyPr>
            <a:normAutofit fontScale="92500" lnSpcReduction="20000"/>
          </a:bodyPr>
          <a:lstStyle/>
          <a:p>
            <a:pPr marL="361950" indent="-361950">
              <a:buFont typeface="+mj-lt"/>
              <a:buAutoNum type="arabicPeriod"/>
            </a:pPr>
            <a:r>
              <a:rPr lang="fr-CA" sz="4400" dirty="0" smtClean="0"/>
              <a:t>C</a:t>
            </a:r>
            <a:r>
              <a:rPr lang="fr-CA" dirty="0" smtClean="0"/>
              <a:t>ONTRÔLE</a:t>
            </a:r>
          </a:p>
          <a:p>
            <a:pPr lvl="1"/>
            <a:r>
              <a:rPr lang="fr-CA" dirty="0" smtClean="0"/>
              <a:t>De quoi avez-vous besoin pour vous sentir en sécurité?</a:t>
            </a:r>
          </a:p>
          <a:p>
            <a:pPr lvl="1"/>
            <a:r>
              <a:rPr lang="fr-CA" dirty="0" smtClean="0"/>
              <a:t>Signe visible du niveau de confort</a:t>
            </a:r>
          </a:p>
          <a:p>
            <a:pPr marL="361950" indent="-361950">
              <a:buFont typeface="+mj-lt"/>
              <a:buAutoNum type="arabicPeriod"/>
            </a:pPr>
            <a:r>
              <a:rPr lang="fr-CA" sz="4300" dirty="0" smtClean="0"/>
              <a:t>I</a:t>
            </a:r>
            <a:r>
              <a:rPr lang="fr-CA" dirty="0" smtClean="0"/>
              <a:t>MPRÉVISIBILITÉ</a:t>
            </a:r>
          </a:p>
          <a:p>
            <a:pPr lvl="1"/>
            <a:r>
              <a:rPr lang="fr-CA" dirty="0" smtClean="0"/>
              <a:t>Rendre les activités prévisibles</a:t>
            </a:r>
          </a:p>
          <a:p>
            <a:pPr lvl="1"/>
            <a:r>
              <a:rPr lang="fr-CA" dirty="0" smtClean="0"/>
              <a:t>Préciser les consignes qui seront respectées</a:t>
            </a:r>
          </a:p>
          <a:p>
            <a:pPr marL="361950" indent="-361950">
              <a:buFont typeface="+mj-lt"/>
              <a:buAutoNum type="arabicPeriod"/>
            </a:pPr>
            <a:r>
              <a:rPr lang="fr-CA" sz="4300" dirty="0" smtClean="0"/>
              <a:t>N</a:t>
            </a:r>
            <a:r>
              <a:rPr lang="fr-CA" dirty="0" smtClean="0"/>
              <a:t>OUVEAUTÉ</a:t>
            </a:r>
          </a:p>
          <a:p>
            <a:pPr lvl="1"/>
            <a:r>
              <a:rPr lang="fr-CA" dirty="0" smtClean="0"/>
              <a:t>Assurer le plus de familiarité possible (reprendre les mêmes activités)</a:t>
            </a:r>
          </a:p>
          <a:p>
            <a:pPr marL="361950" indent="-361950">
              <a:buFont typeface="+mj-lt"/>
              <a:buAutoNum type="arabicPeriod"/>
            </a:pPr>
            <a:r>
              <a:rPr lang="fr-CA" sz="4300" dirty="0" smtClean="0"/>
              <a:t>É</a:t>
            </a:r>
            <a:r>
              <a:rPr lang="fr-CA" dirty="0" smtClean="0"/>
              <a:t>GO</a:t>
            </a:r>
          </a:p>
          <a:p>
            <a:pPr lvl="1"/>
            <a:r>
              <a:rPr lang="fr-CA" dirty="0" smtClean="0"/>
              <a:t>Créer un espace sécuritaire</a:t>
            </a:r>
          </a:p>
          <a:p>
            <a:pPr lvl="1"/>
            <a:r>
              <a:rPr lang="fr-CA" dirty="0" smtClean="0"/>
              <a:t>Respecter les variations individuelles dans le sentiment de sécurité</a:t>
            </a:r>
            <a:endParaRPr lang="fr-CA" dirty="0"/>
          </a:p>
        </p:txBody>
      </p:sp>
      <p:sp>
        <p:nvSpPr>
          <p:cNvPr id="4" name="ZoneTexte 3"/>
          <p:cNvSpPr txBox="1"/>
          <p:nvPr/>
        </p:nvSpPr>
        <p:spPr>
          <a:xfrm>
            <a:off x="6883879" y="6343770"/>
            <a:ext cx="4959359" cy="307777"/>
          </a:xfrm>
          <a:prstGeom prst="rect">
            <a:avLst/>
          </a:prstGeom>
          <a:noFill/>
        </p:spPr>
        <p:txBody>
          <a:bodyPr wrap="square" rtlCol="0">
            <a:spAutoFit/>
          </a:bodyPr>
          <a:lstStyle/>
          <a:p>
            <a:r>
              <a:rPr lang="fr-CA" sz="1400" dirty="0" smtClean="0"/>
              <a:t>Source: Lupien S. (2010). Par amour du stress. Éditions au Carré.</a:t>
            </a:r>
            <a:endParaRPr lang="fr-CA" sz="1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290" y="163812"/>
            <a:ext cx="2163138" cy="2421866"/>
          </a:xfrm>
          <a:prstGeom prst="rect">
            <a:avLst/>
          </a:prstGeom>
        </p:spPr>
      </p:pic>
    </p:spTree>
    <p:extLst>
      <p:ext uri="{BB962C8B-B14F-4D97-AF65-F5344CB8AC3E}">
        <p14:creationId xmlns:p14="http://schemas.microsoft.com/office/powerpoint/2010/main" val="7108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080" y="1150129"/>
            <a:ext cx="10515600" cy="1325563"/>
          </a:xfrm>
        </p:spPr>
        <p:txBody>
          <a:bodyPr>
            <a:normAutofit/>
          </a:bodyPr>
          <a:lstStyle/>
          <a:p>
            <a:pPr algn="ctr"/>
            <a:r>
              <a:rPr lang="fr-CA" b="1" i="1" dirty="0" smtClean="0"/>
              <a:t>Comment mobiliser des </a:t>
            </a:r>
            <a:r>
              <a:rPr lang="fr-CA" b="1" i="1" dirty="0"/>
              <a:t>personnes dans nos associations et CCR ?</a:t>
            </a:r>
          </a:p>
        </p:txBody>
      </p:sp>
      <p:pic>
        <p:nvPicPr>
          <p:cNvPr id="3" name="Espace réservé pour une image  7" descr="Une image contenant texte, personne, posant, groupe&#10;&#10;Description générée automatiquement">
            <a:extLst>
              <a:ext uri="{FF2B5EF4-FFF2-40B4-BE49-F238E27FC236}">
                <a16:creationId xmlns:a16="http://schemas.microsoft.com/office/drawing/2014/main" id="{8092DD3F-C78D-0109-3191-B869C7542AAE}"/>
              </a:ext>
            </a:extLst>
          </p:cNvPr>
          <p:cNvPicPr>
            <a:picLocks noChangeAspect="1"/>
          </p:cNvPicPr>
          <p:nvPr/>
        </p:nvPicPr>
        <p:blipFill rotWithShape="1">
          <a:blip r:embed="rId2"/>
          <a:srcRect t="6108" r="1" b="4738"/>
          <a:stretch/>
        </p:blipFill>
        <p:spPr>
          <a:xfrm>
            <a:off x="3244953" y="2674188"/>
            <a:ext cx="5753854" cy="384738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4" name="ZoneTexte 3"/>
          <p:cNvSpPr txBox="1"/>
          <p:nvPr/>
        </p:nvSpPr>
        <p:spPr>
          <a:xfrm>
            <a:off x="9299275" y="6367680"/>
            <a:ext cx="2664732" cy="307777"/>
          </a:xfrm>
          <a:prstGeom prst="rect">
            <a:avLst/>
          </a:prstGeom>
          <a:noFill/>
        </p:spPr>
        <p:txBody>
          <a:bodyPr wrap="square" rtlCol="0">
            <a:spAutoFit/>
          </a:bodyPr>
          <a:lstStyle/>
          <a:p>
            <a:r>
              <a:rPr lang="fr-CA" sz="1400" dirty="0" smtClean="0"/>
              <a:t>Source: Flash Trois-Rivières </a:t>
            </a:r>
            <a:endParaRPr lang="fr-CA" sz="1400" dirty="0"/>
          </a:p>
        </p:txBody>
      </p:sp>
    </p:spTree>
    <p:extLst>
      <p:ext uri="{BB962C8B-B14F-4D97-AF65-F5344CB8AC3E}">
        <p14:creationId xmlns:p14="http://schemas.microsoft.com/office/powerpoint/2010/main" val="185522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Trois besoins psychologiques fondamentaux</a:t>
            </a:r>
            <a:endParaRPr lang="fr-CA" b="1" dirty="0"/>
          </a:p>
        </p:txBody>
      </p:sp>
      <p:sp>
        <p:nvSpPr>
          <p:cNvPr id="3" name="Espace réservé du contenu 2"/>
          <p:cNvSpPr>
            <a:spLocks noGrp="1"/>
          </p:cNvSpPr>
          <p:nvPr>
            <p:ph idx="1"/>
          </p:nvPr>
        </p:nvSpPr>
        <p:spPr/>
        <p:txBody>
          <a:bodyPr/>
          <a:lstStyle/>
          <a:p>
            <a:pPr marL="361950" indent="-361950">
              <a:buFont typeface="+mj-lt"/>
              <a:buAutoNum type="arabicPeriod"/>
            </a:pPr>
            <a:r>
              <a:rPr lang="fr-CA" dirty="0" smtClean="0"/>
              <a:t>AUTONOMIE</a:t>
            </a:r>
          </a:p>
          <a:p>
            <a:pPr lvl="1"/>
            <a:r>
              <a:rPr lang="fr-CA" dirty="0" smtClean="0"/>
              <a:t>Se sentir libre et en accord avec ses valeurs</a:t>
            </a:r>
          </a:p>
          <a:p>
            <a:pPr marL="361950" indent="-361950">
              <a:buFont typeface="+mj-lt"/>
              <a:buAutoNum type="arabicPeriod"/>
            </a:pPr>
            <a:r>
              <a:rPr lang="fr-CA" dirty="0" smtClean="0"/>
              <a:t>COMPÉTENCE</a:t>
            </a:r>
          </a:p>
          <a:p>
            <a:pPr lvl="1"/>
            <a:r>
              <a:rPr lang="fr-CA" dirty="0"/>
              <a:t>Ê</a:t>
            </a:r>
            <a:r>
              <a:rPr lang="fr-CA" dirty="0" smtClean="0"/>
              <a:t>tre efficace et se sentir bon dans ce qu’on fait</a:t>
            </a:r>
          </a:p>
          <a:p>
            <a:pPr marL="361950" indent="-361950">
              <a:buFont typeface="+mj-lt"/>
              <a:buAutoNum type="arabicPeriod"/>
            </a:pPr>
            <a:r>
              <a:rPr lang="fr-CA" dirty="0" smtClean="0"/>
              <a:t>AFFILIATION</a:t>
            </a:r>
          </a:p>
          <a:p>
            <a:pPr lvl="1"/>
            <a:r>
              <a:rPr lang="fr-CA" dirty="0" smtClean="0"/>
              <a:t>Sentir qu’on fait partie d’un groupe, se sentir en confiance avec les autres, se sentir respecté</a:t>
            </a:r>
            <a:endParaRPr lang="fr-CA" dirty="0"/>
          </a:p>
        </p:txBody>
      </p:sp>
    </p:spTree>
    <p:extLst>
      <p:ext uri="{BB962C8B-B14F-4D97-AF65-F5344CB8AC3E}">
        <p14:creationId xmlns:p14="http://schemas.microsoft.com/office/powerpoint/2010/main" val="117135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593" y="1259367"/>
            <a:ext cx="1198083" cy="119808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147" y="1259367"/>
            <a:ext cx="1285425" cy="1285425"/>
          </a:xfrm>
          <a:prstGeom prst="rect">
            <a:avLst/>
          </a:prstGeom>
        </p:spPr>
      </p:pic>
      <p:sp>
        <p:nvSpPr>
          <p:cNvPr id="2" name="Titre 1"/>
          <p:cNvSpPr>
            <a:spLocks noGrp="1"/>
          </p:cNvSpPr>
          <p:nvPr>
            <p:ph type="title"/>
          </p:nvPr>
        </p:nvSpPr>
        <p:spPr>
          <a:xfrm>
            <a:off x="838200" y="158091"/>
            <a:ext cx="10515600" cy="1325563"/>
          </a:xfrm>
        </p:spPr>
        <p:txBody>
          <a:bodyPr/>
          <a:lstStyle/>
          <a:p>
            <a:r>
              <a:rPr lang="fr-CA" b="1" dirty="0" smtClean="0"/>
              <a:t>Pratiques liées au soutien à l’autonomie</a:t>
            </a:r>
            <a:endParaRPr lang="fr-CA" b="1" dirty="0"/>
          </a:p>
        </p:txBody>
      </p:sp>
      <p:sp>
        <p:nvSpPr>
          <p:cNvPr id="3" name="Espace réservé du contenu 2"/>
          <p:cNvSpPr>
            <a:spLocks noGrp="1"/>
          </p:cNvSpPr>
          <p:nvPr>
            <p:ph idx="1"/>
          </p:nvPr>
        </p:nvSpPr>
        <p:spPr>
          <a:xfrm>
            <a:off x="838200" y="2437023"/>
            <a:ext cx="4708585" cy="4351338"/>
          </a:xfrm>
        </p:spPr>
        <p:txBody>
          <a:bodyPr/>
          <a:lstStyle/>
          <a:p>
            <a:r>
              <a:rPr lang="fr-CA" dirty="0" smtClean="0"/>
              <a:t>Écouter et faire preuve d’empathie</a:t>
            </a:r>
          </a:p>
          <a:p>
            <a:r>
              <a:rPr lang="fr-CA" dirty="0" smtClean="0"/>
              <a:t>Informer sur les tâches à accomplir et les règles à respecter</a:t>
            </a:r>
          </a:p>
          <a:p>
            <a:r>
              <a:rPr lang="fr-CA" dirty="0" smtClean="0"/>
              <a:t>Permettre de faire des choix</a:t>
            </a:r>
          </a:p>
          <a:p>
            <a:r>
              <a:rPr lang="fr-CA" dirty="0" smtClean="0"/>
              <a:t>Tolérer les erreurs «honnêtes»</a:t>
            </a:r>
            <a:endParaRPr lang="fr-CA" dirty="0"/>
          </a:p>
        </p:txBody>
      </p:sp>
      <p:sp>
        <p:nvSpPr>
          <p:cNvPr id="4" name="Espace réservé du contenu 2"/>
          <p:cNvSpPr txBox="1">
            <a:spLocks/>
          </p:cNvSpPr>
          <p:nvPr/>
        </p:nvSpPr>
        <p:spPr>
          <a:xfrm>
            <a:off x="6701959" y="2457450"/>
            <a:ext cx="4495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smtClean="0"/>
              <a:t>Donner des ordres sur un ton autoritaire</a:t>
            </a:r>
          </a:p>
          <a:p>
            <a:r>
              <a:rPr lang="fr-CA" dirty="0" smtClean="0"/>
              <a:t>Ne pas laisser place à la discussion</a:t>
            </a:r>
          </a:p>
          <a:p>
            <a:r>
              <a:rPr lang="fr-CA" dirty="0" smtClean="0"/>
              <a:t>Avoir recours aux menaces ou à la culpabilisation</a:t>
            </a:r>
          </a:p>
          <a:p>
            <a:r>
              <a:rPr lang="fr-CA" dirty="0" smtClean="0"/>
              <a:t>Vouloir gérer les «micro-détails»</a:t>
            </a:r>
            <a:endParaRPr lang="fr-CA" dirty="0"/>
          </a:p>
        </p:txBody>
      </p:sp>
    </p:spTree>
    <p:extLst>
      <p:ext uri="{BB962C8B-B14F-4D97-AF65-F5344CB8AC3E}">
        <p14:creationId xmlns:p14="http://schemas.microsoft.com/office/powerpoint/2010/main" val="36952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Quelques astuces de mobilisation</a:t>
            </a:r>
            <a:endParaRPr lang="fr-CA" b="1" dirty="0"/>
          </a:p>
        </p:txBody>
      </p:sp>
      <p:sp>
        <p:nvSpPr>
          <p:cNvPr id="3" name="Espace réservé du contenu 2"/>
          <p:cNvSpPr>
            <a:spLocks noGrp="1"/>
          </p:cNvSpPr>
          <p:nvPr>
            <p:ph idx="1"/>
          </p:nvPr>
        </p:nvSpPr>
        <p:spPr/>
        <p:txBody>
          <a:bodyPr/>
          <a:lstStyle/>
          <a:p>
            <a:r>
              <a:rPr lang="fr-CA" dirty="0" smtClean="0"/>
              <a:t>Personnaliser</a:t>
            </a:r>
          </a:p>
          <a:p>
            <a:r>
              <a:rPr lang="fr-CA" dirty="0" smtClean="0"/>
              <a:t>Formuler une demande précise et circonscrite dans le temps</a:t>
            </a:r>
          </a:p>
          <a:p>
            <a:r>
              <a:rPr lang="fr-CA" dirty="0" smtClean="0"/>
              <a:t>Offrir des opportunités diversifiées</a:t>
            </a:r>
            <a:endParaRPr lang="fr-CA" dirty="0"/>
          </a:p>
          <a:p>
            <a:r>
              <a:rPr lang="fr-CA" dirty="0" smtClean="0"/>
              <a:t>Respecter </a:t>
            </a:r>
            <a:r>
              <a:rPr lang="fr-CA" dirty="0"/>
              <a:t>l</a:t>
            </a:r>
            <a:r>
              <a:rPr lang="fr-CA" dirty="0" smtClean="0"/>
              <a:t>es limites et les disponibilités</a:t>
            </a:r>
          </a:p>
          <a:p>
            <a:r>
              <a:rPr lang="fr-CA" dirty="0" smtClean="0"/>
              <a:t>Créer un espace sécuritaire</a:t>
            </a:r>
            <a:endParaRPr lang="fr-CA" dirty="0"/>
          </a:p>
        </p:txBody>
      </p:sp>
    </p:spTree>
    <p:extLst>
      <p:ext uri="{BB962C8B-B14F-4D97-AF65-F5344CB8AC3E}">
        <p14:creationId xmlns:p14="http://schemas.microsoft.com/office/powerpoint/2010/main" val="1854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ocr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0566" y="105583"/>
            <a:ext cx="6012611" cy="6752417"/>
          </a:xfrm>
          <a:prstGeom prst="rect">
            <a:avLst/>
          </a:prstGeom>
          <a:noFill/>
          <a:ln>
            <a:noFill/>
          </a:ln>
        </p:spPr>
      </p:pic>
      <p:sp>
        <p:nvSpPr>
          <p:cNvPr id="3" name="ZoneTexte 2"/>
          <p:cNvSpPr txBox="1"/>
          <p:nvPr/>
        </p:nvSpPr>
        <p:spPr>
          <a:xfrm>
            <a:off x="9808233" y="5626894"/>
            <a:ext cx="2087593" cy="1231106"/>
          </a:xfrm>
          <a:prstGeom prst="rect">
            <a:avLst/>
          </a:prstGeom>
          <a:noFill/>
        </p:spPr>
        <p:txBody>
          <a:bodyPr wrap="square" rtlCol="0">
            <a:spAutoFit/>
          </a:bodyPr>
          <a:lstStyle/>
          <a:p>
            <a:r>
              <a:rPr lang="fr-CA" sz="1400" dirty="0" smtClean="0">
                <a:hlinkClick r:id="rId3"/>
              </a:rPr>
              <a:t>https</a:t>
            </a:r>
            <a:r>
              <a:rPr lang="fr-CA" sz="1400" dirty="0">
                <a:hlinkClick r:id="rId3"/>
              </a:rPr>
              <a:t>://</a:t>
            </a:r>
            <a:r>
              <a:rPr lang="fr-CA" sz="1400" dirty="0" smtClean="0">
                <a:hlinkClick r:id="rId3"/>
              </a:rPr>
              <a:t>www.sciencepresse.qc.ca/actualite/2020/10/14/connaissez-test-trois-passoires-socrate</a:t>
            </a:r>
            <a:endParaRPr lang="fr-CA" sz="1400" dirty="0" smtClean="0"/>
          </a:p>
          <a:p>
            <a:endParaRPr lang="fr-CA" dirty="0"/>
          </a:p>
        </p:txBody>
      </p:sp>
    </p:spTree>
    <p:extLst>
      <p:ext uri="{BB962C8B-B14F-4D97-AF65-F5344CB8AC3E}">
        <p14:creationId xmlns:p14="http://schemas.microsoft.com/office/powerpoint/2010/main" val="74641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6438" y="365125"/>
            <a:ext cx="9447362" cy="1325563"/>
          </a:xfrm>
        </p:spPr>
        <p:txBody>
          <a:bodyPr/>
          <a:lstStyle/>
          <a:p>
            <a:r>
              <a:rPr lang="fr-CA" dirty="0" smtClean="0"/>
              <a:t>Plaisir, célébration et reconnaissance!</a:t>
            </a:r>
            <a:endParaRPr lang="fr-CA"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787" y="2203014"/>
            <a:ext cx="3480356" cy="348035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710" y="1588669"/>
            <a:ext cx="5424924" cy="4313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9553755" y="6262777"/>
            <a:ext cx="2337758" cy="307777"/>
          </a:xfrm>
          <a:prstGeom prst="rect">
            <a:avLst/>
          </a:prstGeom>
          <a:noFill/>
        </p:spPr>
        <p:txBody>
          <a:bodyPr wrap="square" rtlCol="0">
            <a:spAutoFit/>
          </a:bodyPr>
          <a:lstStyle/>
          <a:p>
            <a:r>
              <a:rPr lang="fr-CA" sz="1400" dirty="0" smtClean="0"/>
              <a:t>Source: Synergie Montréal</a:t>
            </a:r>
            <a:endParaRPr lang="fr-CA" sz="1400" dirty="0"/>
          </a:p>
        </p:txBody>
      </p:sp>
    </p:spTree>
    <p:extLst>
      <p:ext uri="{BB962C8B-B14F-4D97-AF65-F5344CB8AC3E}">
        <p14:creationId xmlns:p14="http://schemas.microsoft.com/office/powerpoint/2010/main" val="3939216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65459F44CF04E8A0A2FE616CC9445" ma:contentTypeVersion="14" ma:contentTypeDescription="Crée un document." ma:contentTypeScope="" ma:versionID="60840d9eaca14685154b1a744ad4303c">
  <xsd:schema xmlns:xsd="http://www.w3.org/2001/XMLSchema" xmlns:xs="http://www.w3.org/2001/XMLSchema" xmlns:p="http://schemas.microsoft.com/office/2006/metadata/properties" xmlns:ns2="6db180ea-28c5-464f-8e1c-2ae60ee6416a" xmlns:ns3="1b0e1e0a-1792-47f5-8cac-9b5bf7c9bfe8" targetNamespace="http://schemas.microsoft.com/office/2006/metadata/properties" ma:root="true" ma:fieldsID="819f780b155b96796a1fcbb371e35252" ns2:_="" ns3:_="">
    <xsd:import namespace="6db180ea-28c5-464f-8e1c-2ae60ee6416a"/>
    <xsd:import namespace="1b0e1e0a-1792-47f5-8cac-9b5bf7c9bf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180ea-28c5-464f-8e1c-2ae60ee641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32b699c-60e8-404f-b313-7ab2d1c8d8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0e1e0a-1792-47f5-8cac-9b5bf7c9bfe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b477f58-29f3-4525-b11d-af72fc7d9fb4}" ma:internalName="TaxCatchAll" ma:showField="CatchAllData" ma:web="1b0e1e0a-1792-47f5-8cac-9b5bf7c9bf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0e1e0a-1792-47f5-8cac-9b5bf7c9bfe8" xsi:nil="true"/>
    <lcf76f155ced4ddcb4097134ff3c332f xmlns="6db180ea-28c5-464f-8e1c-2ae60ee641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6B89F5-40BA-4E2E-907E-265D0658F615}"/>
</file>

<file path=customXml/itemProps2.xml><?xml version="1.0" encoding="utf-8"?>
<ds:datastoreItem xmlns:ds="http://schemas.openxmlformats.org/officeDocument/2006/customXml" ds:itemID="{96BE4609-3BDF-4DD4-9D11-224C40A13F3F}"/>
</file>

<file path=customXml/itemProps3.xml><?xml version="1.0" encoding="utf-8"?>
<ds:datastoreItem xmlns:ds="http://schemas.openxmlformats.org/officeDocument/2006/customXml" ds:itemID="{0900A165-25CA-4153-B6E2-88CF38C8544D}"/>
</file>

<file path=docProps/app.xml><?xml version="1.0" encoding="utf-8"?>
<Properties xmlns="http://schemas.openxmlformats.org/officeDocument/2006/extended-properties" xmlns:vt="http://schemas.openxmlformats.org/officeDocument/2006/docPropsVTypes">
  <TotalTime>215</TotalTime>
  <Words>686</Words>
  <Application>Microsoft Office PowerPoint</Application>
  <PresentationFormat>Grand écran</PresentationFormat>
  <Paragraphs>94</Paragraphs>
  <Slides>13</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Comment comprendre et respecter les peurs ou susceptibilités dans les activités?</vt:lpstr>
      <vt:lpstr>Pour diminuer le stress (modèle CINÉ)</vt:lpstr>
      <vt:lpstr>Pour diminuer le stress (modèle CINÉ)</vt:lpstr>
      <vt:lpstr>Comment mobiliser des personnes dans nos associations et CCR ?</vt:lpstr>
      <vt:lpstr>Trois besoins psychologiques fondamentaux</vt:lpstr>
      <vt:lpstr>Pratiques liées au soutien à l’autonomie</vt:lpstr>
      <vt:lpstr>Quelques astuces de mobilisation</vt:lpstr>
      <vt:lpstr>Présentation PowerPoint</vt:lpstr>
      <vt:lpstr>Plaisir, célébration et reconnaissance!</vt:lpstr>
      <vt:lpstr>Comment développer un partenariat d’égal à égal avec les gestionnaires?</vt:lpstr>
      <vt:lpstr>Échelle de participation de Arnstein</vt:lpstr>
      <vt:lpstr>Présentation PowerPoint</vt:lpstr>
      <vt:lpstr>Ingrédients clefs pour un partenariat réussi</vt:lpstr>
    </vt:vector>
  </TitlesOfParts>
  <Company>Université du Québec à Montréal (UQAM)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Houle, Janie</dc:creator>
  <cp:lastModifiedBy>Houle, Janie</cp:lastModifiedBy>
  <cp:revision>13</cp:revision>
  <dcterms:created xsi:type="dcterms:W3CDTF">2022-05-03T19:08:12Z</dcterms:created>
  <dcterms:modified xsi:type="dcterms:W3CDTF">2022-05-30T14:50:40Z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0x01010096265459F44CF04E8A0A2FE616CC9445</vt:lpwstr>
  </property>
</Properties>
</file>